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8"/>
  </p:notesMasterIdLst>
  <p:sldIdLst>
    <p:sldId id="859" r:id="rId2"/>
    <p:sldId id="1017" r:id="rId3"/>
    <p:sldId id="1018" r:id="rId4"/>
    <p:sldId id="1038" r:id="rId5"/>
    <p:sldId id="1039" r:id="rId6"/>
    <p:sldId id="1040" r:id="rId7"/>
    <p:sldId id="1019" r:id="rId8"/>
    <p:sldId id="1020" r:id="rId9"/>
    <p:sldId id="1021" r:id="rId10"/>
    <p:sldId id="1022" r:id="rId11"/>
    <p:sldId id="1024" r:id="rId12"/>
    <p:sldId id="1025" r:id="rId13"/>
    <p:sldId id="1026" r:id="rId14"/>
    <p:sldId id="1027" r:id="rId15"/>
    <p:sldId id="1041" r:id="rId16"/>
    <p:sldId id="1042" r:id="rId17"/>
    <p:sldId id="1043" r:id="rId18"/>
    <p:sldId id="1044" r:id="rId19"/>
    <p:sldId id="1045" r:id="rId20"/>
    <p:sldId id="1032" r:id="rId21"/>
    <p:sldId id="1033" r:id="rId22"/>
    <p:sldId id="1046" r:id="rId23"/>
    <p:sldId id="1047" r:id="rId24"/>
    <p:sldId id="1034" r:id="rId25"/>
    <p:sldId id="1035" r:id="rId26"/>
    <p:sldId id="1048" r:id="rId27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05" d="100"/>
          <a:sy n="105" d="100"/>
        </p:scale>
        <p:origin x="138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2025/6/24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159102" y="-27384"/>
            <a:ext cx="67687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实验班全程提优训练 高中语文 选择性必修</a:t>
            </a:r>
            <a:r>
              <a:rPr lang="en-US" altLang="zh-CN" sz="200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zh-CN" altLang="en-US" sz="200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上册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2025/6/24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334327" y="1721001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第一单元  中国革命传统作品研习</a:t>
            </a:r>
            <a:endParaRPr lang="zh-CN" altLang="en-US" sz="5400" dirty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34327" y="311549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2  </a:t>
            </a: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长征胜利万岁　*大战中的插曲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indent="630555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在我国，撰写回忆录的历史也十分悠久。</a:t>
            </a:r>
            <a:r>
              <a:rPr lang="zh-CN" altLang="zh-CN" b="1" u="wavy">
                <a:solidFill>
                  <a:srgbClr val="000000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儒家经典《论语》，就是一部带有回忆录性质的著作。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西汉史学家司马迁的《太史公自序》，也可以看作一篇回忆录文章。古人撰写的一些吊唁文章和墓志铭，也带有回忆录的性质。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30555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到了近代和现代，回忆录这种文体有了很大的发展。为人民做出过杰出贡献的伟大人物，人民将永远纪念他们。因此，同这些伟人共事过、接触过的人，就通过撰写回忆录来表达自己的崇敬之情，同时也为后人提供了宝贵的文献资料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9898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内容占位符 1"/>
          <p:cNvSpPr>
            <a:spLocks noGrp="1"/>
          </p:cNvSpPr>
          <p:nvPr>
            <p:ph idx="1"/>
          </p:nvPr>
        </p:nvSpPr>
        <p:spPr>
          <a:xfrm>
            <a:off x="360854" y="1349821"/>
            <a:ext cx="11485848" cy="576248"/>
          </a:xfrm>
        </p:spPr>
        <p:txBody>
          <a:bodyPr/>
          <a:lstStyle/>
          <a:p>
            <a:pPr algn="ctr" hangingPunct="0">
              <a:spcAft>
                <a:spcPts val="0"/>
              </a:spcAft>
            </a:pPr>
            <a:r>
              <a:rPr lang="zh-CN" altLang="zh-CN" b="1">
                <a:solidFill>
                  <a:srgbClr val="EB6262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文学类文本阅读</a:t>
            </a:r>
            <a:r>
              <a:rPr lang="en-US" altLang="zh-CN" b="1">
                <a:solidFill>
                  <a:srgbClr val="EB6262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>
                <a:solidFill>
                  <a:srgbClr val="EB6262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散文</a:t>
            </a:r>
            <a:r>
              <a:rPr lang="en-US" altLang="zh-CN" b="1">
                <a:solidFill>
                  <a:srgbClr val="EB6262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EB6262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之鉴赏艺术</a:t>
            </a:r>
            <a:r>
              <a:rPr lang="zh-CN" altLang="zh-CN" b="1" smtClean="0">
                <a:solidFill>
                  <a:srgbClr val="EB6262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形象</a:t>
            </a:r>
            <a:endParaRPr lang="en-US" altLang="zh-CN" b="1" smtClean="0">
              <a:solidFill>
                <a:srgbClr val="EB6262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7" name="高考戳考点.EPS" descr="id:2147488625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722846" y="755826"/>
            <a:ext cx="4744720" cy="485775"/>
          </a:xfrm>
          <a:prstGeom prst="rect">
            <a:avLst/>
          </a:prstGeom>
        </p:spPr>
      </p:pic>
      <p:pic>
        <p:nvPicPr>
          <p:cNvPr id="8" name="分析.EPS" descr="id:2147488632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42748" y="2060848"/>
            <a:ext cx="2015490" cy="370840"/>
          </a:xfrm>
          <a:prstGeom prst="rect">
            <a:avLst/>
          </a:prstGeom>
        </p:spPr>
      </p:pic>
      <p:graphicFrame>
        <p:nvGraphicFramePr>
          <p:cNvPr id="2" name="表格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36934806"/>
              </p:ext>
            </p:extLst>
          </p:nvPr>
        </p:nvGraphicFramePr>
        <p:xfrm>
          <a:off x="343710" y="2511002"/>
          <a:ext cx="11502992" cy="3980581"/>
        </p:xfrm>
        <a:graphic>
          <a:graphicData uri="http://schemas.openxmlformats.org/drawingml/2006/table">
            <a:tbl>
              <a:tblPr firstRow="1" firstCol="1" bandRow="1"/>
              <a:tblGrid>
                <a:gridCol w="1431016">
                  <a:extLst>
                    <a:ext uri="{9D8B030D-6E8A-4147-A177-3AD203B41FA5}">
                      <a16:colId xmlns:a16="http://schemas.microsoft.com/office/drawing/2014/main" val="2720146356"/>
                    </a:ext>
                  </a:extLst>
                </a:gridCol>
                <a:gridCol w="10071976">
                  <a:extLst>
                    <a:ext uri="{9D8B030D-6E8A-4147-A177-3AD203B41FA5}">
                      <a16:colId xmlns:a16="http://schemas.microsoft.com/office/drawing/2014/main" val="2589712440"/>
                    </a:ext>
                  </a:extLst>
                </a:gridCol>
              </a:tblGrid>
              <a:tr h="510393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学科素养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F1DE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思维发展与提升　审美鉴赏与创造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57332892"/>
                  </a:ext>
                </a:extLst>
              </a:tr>
              <a:tr h="3431941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高考解读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F1DE"/>
                    </a:solidFill>
                  </a:tcPr>
                </a:tc>
                <a:tc>
                  <a:txBody>
                    <a:bodyPr/>
                    <a:lstStyle/>
                    <a:p>
                      <a:pPr indent="669925"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散文中的形象包括人物形象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记人叙事散文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和物象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写景状物散文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两种。人物形象主要出现在记人叙事类的散文中。对于人物形象的鉴赏，我们应该通过作品把握住人物形象的特点，了解它的社会意义以及作者创造这一形象的作用，进而理解它对作品主旨表达的作用。物象就是文学作品中出现的具体景物形象，它往往包含着作者或人物的思想感情，是客观物象和作者或人物的主观思想感情相融合所构成的新的形象。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1114" marR="61114" marT="0" marB="0" anchor="ctr">
                    <a:lnL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0143035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81492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1384774"/>
              </p:ext>
            </p:extLst>
          </p:nvPr>
        </p:nvGraphicFramePr>
        <p:xfrm>
          <a:off x="334567" y="1268760"/>
          <a:ext cx="11521280" cy="3600400"/>
        </p:xfrm>
        <a:graphic>
          <a:graphicData uri="http://schemas.openxmlformats.org/drawingml/2006/table">
            <a:tbl>
              <a:tblPr firstRow="1" firstCol="1" bandRow="1"/>
              <a:tblGrid>
                <a:gridCol w="1440159">
                  <a:extLst>
                    <a:ext uri="{9D8B030D-6E8A-4147-A177-3AD203B41FA5}">
                      <a16:colId xmlns:a16="http://schemas.microsoft.com/office/drawing/2014/main" val="257378622"/>
                    </a:ext>
                  </a:extLst>
                </a:gridCol>
                <a:gridCol w="10081121">
                  <a:extLst>
                    <a:ext uri="{9D8B030D-6E8A-4147-A177-3AD203B41FA5}">
                      <a16:colId xmlns:a16="http://schemas.microsoft.com/office/drawing/2014/main" val="333428825"/>
                    </a:ext>
                  </a:extLst>
                </a:gridCol>
              </a:tblGrid>
              <a:tr h="600067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学科素养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F1DE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思维发展与提升　审美鉴赏与创造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11114337"/>
                  </a:ext>
                </a:extLst>
              </a:tr>
              <a:tr h="3000333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常见设</a:t>
                      </a:r>
                      <a:endParaRPr lang="en-US" altLang="zh-CN" sz="2400" b="1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问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方式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F1DE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联系全文，指出某物象的含义和它在结构上的作用。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某物象对表现文章的主旨有什么作用？请简要分析。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根据全文概括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Segoe UI Symbol" panose="020B0502040204020203" pitchFamily="34" charset="0"/>
                          <a:ea typeface="Times New Roman" panose="02020603050405020304" pitchFamily="18" charset="0"/>
                          <a:cs typeface="Segoe UI Symbol" panose="020B0502040204020203" pitchFamily="34" charset="0"/>
                        </a:rPr>
                        <a:t>✕✕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在文中的含义。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Segoe UI Symbol" panose="020B0502040204020203" pitchFamily="34" charset="0"/>
                          <a:ea typeface="Times New Roman" panose="02020603050405020304" pitchFamily="18" charset="0"/>
                          <a:cs typeface="Segoe UI Symbol" panose="020B0502040204020203" pitchFamily="34" charset="0"/>
                        </a:rPr>
                        <a:t>✕✕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在全文中有何意义？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请分析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××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在全文中的内涵。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8734509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37615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07547"/>
            <a:ext cx="11485848" cy="5461814"/>
          </a:xfrm>
        </p:spPr>
        <p:txBody>
          <a:bodyPr/>
          <a:lstStyle/>
          <a:p>
            <a:pPr algn="ctr" hangingPunct="0">
              <a:spcAft>
                <a:spcPts val="0"/>
              </a:spcAft>
            </a:pPr>
            <a:r>
              <a:rPr lang="zh-CN" altLang="zh-CN" b="1">
                <a:solidFill>
                  <a:srgbClr val="F7931D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鉴赏人物形象的方法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F59795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一、阅读时要特别关注三类文字。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30555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一是文中少量的、分散的</a:t>
            </a:r>
            <a:r>
              <a:rPr lang="zh-CN" altLang="zh-CN" b="1" u="dbl">
                <a:solidFill>
                  <a:srgbClr val="000000"/>
                </a:solidFill>
                <a:uFill>
                  <a:solidFill>
                    <a:srgbClr val="00A54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人物描写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文字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u="wavy">
                <a:solidFill>
                  <a:srgbClr val="000000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因为散文写人不像小说那样集中、饱满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，二是关于</a:t>
            </a:r>
            <a:r>
              <a:rPr lang="zh-CN" altLang="zh-CN" b="1" u="dbl">
                <a:solidFill>
                  <a:srgbClr val="000000"/>
                </a:solidFill>
                <a:uFill>
                  <a:solidFill>
                    <a:srgbClr val="00A54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人物叙事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的文字，三是针对人物展开的</a:t>
            </a:r>
            <a:r>
              <a:rPr lang="zh-CN" altLang="zh-CN" b="1" u="dbl">
                <a:solidFill>
                  <a:srgbClr val="000000"/>
                </a:solidFill>
                <a:uFill>
                  <a:solidFill>
                    <a:srgbClr val="00A54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议论、抒情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文字。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F59795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二、掌握分析人物的方法</a:t>
            </a:r>
            <a:r>
              <a:rPr lang="zh-CN" altLang="zh-CN" b="1">
                <a:solidFill>
                  <a:srgbClr val="F59795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F59795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概括人物性格、品质、精神等特点。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30555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分析散文中的人物的方法同小说一样，即抓住</a:t>
            </a:r>
            <a:r>
              <a:rPr lang="zh-CN" altLang="zh-CN" b="1" u="dbl">
                <a:solidFill>
                  <a:srgbClr val="000000"/>
                </a:solidFill>
                <a:uFill>
                  <a:solidFill>
                    <a:srgbClr val="00A54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正面描写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语言、动作、心理、外貌、神态等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zh-CN" altLang="zh-CN" b="1" u="dbl">
                <a:solidFill>
                  <a:srgbClr val="000000"/>
                </a:solidFill>
                <a:uFill>
                  <a:solidFill>
                    <a:srgbClr val="00A54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侧面描写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正衬、反衬等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。不同的是，散文中的人物形象往往不像小说中的那样丰满、完整，而是集中突出其中的一个或几个方面，要根据散文中重点描写人物的段落综合概括。此外，</a:t>
            </a:r>
            <a:r>
              <a:rPr lang="zh-CN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散文中作者的议论、抒情文字可以帮助我们完成对人物的分析、概括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1XBS3.EPS" descr="id:214748864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42748" y="755651"/>
            <a:ext cx="2015490" cy="370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8507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454233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F59795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三、适当关注散文的写人类型</a:t>
            </a:r>
            <a:r>
              <a:rPr lang="zh-CN" altLang="zh-CN" b="1">
                <a:solidFill>
                  <a:srgbClr val="F59795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F59795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有助于掌握人物的精神品质。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30555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散文写人，重在表达某种思想感情，如写历史之人，写功成名就之人，写作者敬仰之人。作者的思想感情除了敬仰之外，更重要的是对这一人物所具有的精神品</a:t>
            </a:r>
            <a:r>
              <a:rPr lang="zh-CN" altLang="zh-CN" b="1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质的推崇。所以，掌握了人物形象的分类，在分析作者思想感情上就可以事半功倍。</a:t>
            </a:r>
            <a:endParaRPr lang="zh-CN" altLang="zh-CN" sz="1050" spc="-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u="dbl">
                <a:solidFill>
                  <a:srgbClr val="000000"/>
                </a:solidFill>
                <a:uFill>
                  <a:solidFill>
                    <a:srgbClr val="00A54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从时间上分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，有历史之人、追忆之人、现实之人等。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u="dbl">
                <a:solidFill>
                  <a:srgbClr val="000000"/>
                </a:solidFill>
                <a:uFill>
                  <a:solidFill>
                    <a:srgbClr val="00A54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从身份上分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，有功成名就之人、对作者产生重要影响之人、生活中平凡之人等。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u="dbl">
                <a:solidFill>
                  <a:srgbClr val="000000"/>
                </a:solidFill>
                <a:uFill>
                  <a:solidFill>
                    <a:srgbClr val="00A54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从作者态度上分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，有作者敬仰之人、批判之人、同情之人、褒贬不一之人等。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u="dbl">
                <a:solidFill>
                  <a:srgbClr val="000000"/>
                </a:solidFill>
                <a:uFill>
                  <a:solidFill>
                    <a:srgbClr val="00A54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从写作目的上分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，有追念亡人、激励后人、引人深思、博人同情等。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73624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632311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F59795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四、解题方略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C7205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C7205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C7205C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审题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是分析还是概括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分析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则必须结合文中材料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是形象特点还是性格特点。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C7205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C7205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.“</a:t>
            </a:r>
            <a:r>
              <a:rPr lang="zh-CN" altLang="zh-CN" b="1">
                <a:solidFill>
                  <a:srgbClr val="C7205C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三角度</a:t>
            </a:r>
            <a:r>
              <a:rPr lang="en-US" altLang="zh-CN" b="1">
                <a:solidFill>
                  <a:srgbClr val="C7205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C7205C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概括分析人物形象特点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从</a:t>
            </a:r>
            <a:r>
              <a:rPr lang="zh-CN" altLang="zh-CN" b="1" u="dbl">
                <a:solidFill>
                  <a:srgbClr val="000000"/>
                </a:solidFill>
                <a:uFill>
                  <a:solidFill>
                    <a:srgbClr val="00A54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记叙的事件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中概括分析特点。这一点与概括小说形象特点需要从情节入手是一个道理。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从</a:t>
            </a:r>
            <a:r>
              <a:rPr lang="zh-CN" altLang="zh-CN" b="1" u="dbl">
                <a:solidFill>
                  <a:srgbClr val="000000"/>
                </a:solidFill>
                <a:uFill>
                  <a:solidFill>
                    <a:srgbClr val="00A54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描写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中概括分析特点。对于文中的动作、语言、心理等的细节描写要重点关注，从这些描写中均可以提炼出人物形象的特点。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从</a:t>
            </a:r>
            <a:r>
              <a:rPr lang="zh-CN" altLang="zh-CN" b="1" u="dbl">
                <a:solidFill>
                  <a:srgbClr val="000000"/>
                </a:solidFill>
                <a:uFill>
                  <a:solidFill>
                    <a:srgbClr val="00A54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抒情议论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中概括分析特点。文中抒情议论的语句，特别是对形象的评价性语句，往往直接点明形象特点，概括分析时不可忽视。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5626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780044"/>
          </a:xfrm>
        </p:spPr>
        <p:txBody>
          <a:bodyPr/>
          <a:lstStyle/>
          <a:p>
            <a:pPr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答题的核心是对人物的性格特征和精神面貌作出准确的分析和概括。可从以下几方面入手：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将人物置于文中的具体事件和特写中去把握。掌握文章的写作背景与作者的情感倾向，特别要学会</a:t>
            </a:r>
            <a:r>
              <a:rPr lang="zh-CN" altLang="zh-CN" b="1" u="wavy">
                <a:solidFill>
                  <a:srgbClr val="000000"/>
                </a:solidFill>
                <a:uFill>
                  <a:solidFill>
                    <a:srgbClr val="00B05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借助文中的关键词句来解读人物言行，找出其独特性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概括人物的精神风貌时，要特别</a:t>
            </a:r>
            <a:r>
              <a:rPr lang="zh-CN" altLang="zh-CN" b="1" u="wavy">
                <a:solidFill>
                  <a:srgbClr val="000000"/>
                </a:solidFill>
                <a:uFill>
                  <a:solidFill>
                    <a:srgbClr val="00B05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关注其思想特征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要善于结合生活实际，调动自己的人生阅历和感悟，设身处地地</a:t>
            </a:r>
            <a:r>
              <a:rPr lang="zh-CN" altLang="zh-CN" b="1" u="wavy">
                <a:solidFill>
                  <a:srgbClr val="000000"/>
                </a:solidFill>
                <a:uFill>
                  <a:solidFill>
                    <a:srgbClr val="00B05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站在文中主人公的角度品味和感受人物的心理和情感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dist"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掌握答题模式。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b="1" u="dbl">
                <a:solidFill>
                  <a:srgbClr val="000000"/>
                </a:solidFill>
                <a:uFill>
                  <a:solidFill>
                    <a:srgbClr val="00A54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概括型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，直接用一些表现人物思想、性格的语言回答即可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b="1" u="dbl">
                <a:solidFill>
                  <a:srgbClr val="000000"/>
                </a:solidFill>
                <a:uFill>
                  <a:solidFill>
                    <a:srgbClr val="00A54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分析型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，应结合作品内容分析概括人物的思想性格。可用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分析＋概括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式或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概括＋分析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式。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注意使用术语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90655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524315"/>
          </a:xfrm>
        </p:spPr>
        <p:txBody>
          <a:bodyPr/>
          <a:lstStyle/>
          <a:p>
            <a:pPr algn="ctr" hangingPunct="0">
              <a:spcAft>
                <a:spcPts val="0"/>
              </a:spcAft>
            </a:pPr>
            <a:r>
              <a:rPr lang="zh-CN" altLang="zh-CN" b="1">
                <a:solidFill>
                  <a:srgbClr val="F7931D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分析概括物象的方法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F59795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一、分析物象特点、作用的前提</a:t>
            </a:r>
            <a:r>
              <a:rPr lang="en-US" altLang="zh-CN" b="1">
                <a:solidFill>
                  <a:srgbClr val="F59795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——</a:t>
            </a:r>
            <a:r>
              <a:rPr lang="zh-CN" altLang="zh-CN" b="1">
                <a:solidFill>
                  <a:srgbClr val="F59795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圈点阅读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30555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圈点阅读是一种跳跃式、筛选式阅读，即只读与物象有关的文字。对描写物象相对集中的文字，要细读，作圈点式阅读，即圈点勾画出那些点明物象特点的文字，以及与它有关的议论抒情文字。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F59795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二、分析物象特点</a:t>
            </a:r>
            <a:r>
              <a:rPr lang="en-US" altLang="zh-CN" b="1">
                <a:solidFill>
                  <a:srgbClr val="F59795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>
                <a:solidFill>
                  <a:srgbClr val="F59795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含义</a:t>
            </a:r>
            <a:r>
              <a:rPr lang="en-US" altLang="zh-CN" b="1">
                <a:solidFill>
                  <a:srgbClr val="F59795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F59795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要从三方面入手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30555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一是物象的外在特征或特点，包括形态、声音、色彩、气味等；二是物象的内在品质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内涵、本质、精神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；三是物象所蕴含的作者的思想感情。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4688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632311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F59795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三、分析物象作用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C7205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C7205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C7205C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分析主体物象作用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30555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主体物象和作者的感情有直接关联，或贯串全文，或直接点明中心。作用：</a:t>
            </a:r>
            <a:r>
              <a:rPr lang="zh-CN" altLang="zh-CN" b="1" u="dbl">
                <a:solidFill>
                  <a:srgbClr val="000000"/>
                </a:solidFill>
                <a:uFill>
                  <a:solidFill>
                    <a:srgbClr val="00A54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线索作用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，把众多材料组织在一起；</a:t>
            </a:r>
            <a:r>
              <a:rPr lang="zh-CN" altLang="zh-CN" b="1" u="dbl">
                <a:solidFill>
                  <a:srgbClr val="000000"/>
                </a:solidFill>
                <a:uFill>
                  <a:solidFill>
                    <a:srgbClr val="00A54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象征作用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，它象征某种意蕴，隐含主旨；</a:t>
            </a:r>
            <a:r>
              <a:rPr lang="zh-CN" altLang="zh-CN" b="1" u="dbl">
                <a:solidFill>
                  <a:srgbClr val="000000"/>
                </a:solidFill>
                <a:uFill>
                  <a:solidFill>
                    <a:srgbClr val="00A54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衬托作用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，在写人散文中借物写人，衬托人物形象；寄托作者感情。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C7205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C7205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C7205C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分析次要物象作用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u="dbl">
                <a:solidFill>
                  <a:srgbClr val="000000"/>
                </a:solidFill>
                <a:uFill>
                  <a:solidFill>
                    <a:srgbClr val="00A54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结构角度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：开头结尾的策略，详略主次的安排，行文线索的贯穿，过渡照应的勾连，伏笔悬念的设置。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u="dbl">
                <a:solidFill>
                  <a:srgbClr val="000000"/>
                </a:solidFill>
                <a:uFill>
                  <a:solidFill>
                    <a:srgbClr val="00A54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内容角度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：充实内容，升华深化主旨，寄托作者感情。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u="dbl">
                <a:solidFill>
                  <a:srgbClr val="000000"/>
                </a:solidFill>
                <a:uFill>
                  <a:solidFill>
                    <a:srgbClr val="00A54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主体形象角度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：对比、衬托、类比、虚实相生，使主体形象更加鲜明突出。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57044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842031"/>
          </a:xfrm>
        </p:spPr>
        <p:txBody>
          <a:bodyPr/>
          <a:lstStyle/>
          <a:p>
            <a:pPr hangingPunct="0">
              <a:lnSpc>
                <a:spcPct val="130000"/>
              </a:lnSpc>
              <a:spcAft>
                <a:spcPts val="0"/>
              </a:spcAft>
            </a:pPr>
            <a:r>
              <a:rPr lang="zh-CN" altLang="zh-CN" b="1" dirty="0">
                <a:solidFill>
                  <a:srgbClr val="F59795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四、解题方略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30238" hangingPunct="0">
              <a:lnSpc>
                <a:spcPct val="130000"/>
              </a:lnSpc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散文中的物象，就是倾注了作者的思想与主观情感的生动鲜明的形象，它是作者抒怀言志的凭借与依据，作者塑造物象就是为了言志、言情、言心声。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30238" hangingPunct="0">
              <a:lnSpc>
                <a:spcPct val="130000"/>
              </a:lnSpc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物象作用题一般从两个方面来思考：一是文章的结构形式；二是文章的内容、主旨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包括作者的思想感情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。具体如下：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b="1" dirty="0">
                <a:solidFill>
                  <a:srgbClr val="C7205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C7205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C7205C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结构上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：主要是起到勾连上下文的线索作用，能够把众多的材料组织贯串在一起，使文章更紧凑；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b="1" dirty="0">
                <a:solidFill>
                  <a:srgbClr val="C7205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C7205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C7205C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内容上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：有充实内容的作用；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b="1" dirty="0">
                <a:solidFill>
                  <a:srgbClr val="C7205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>
                <a:solidFill>
                  <a:srgbClr val="C7205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C7205C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情感主旨上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：是作者寄托情感的载体，作者借这一物象表达了一种特定的情感。有时也起到点明或深化文章主旨的作用。答题时要注意由表及里、由浅入深。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5528026"/>
            <a:ext cx="1148584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《长征胜利万岁》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文学类文本阅读拓展提优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第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题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P7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4" name="21XBS5.EPS" descr="id:2147488654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42748" y="5670773"/>
            <a:ext cx="2015490" cy="370840"/>
          </a:xfrm>
          <a:prstGeom prst="rect">
            <a:avLst/>
          </a:prstGeom>
        </p:spPr>
      </p:pic>
      <p:pic>
        <p:nvPicPr>
          <p:cNvPr id="5" name="手指.EPS" descr="id:2147488661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2406267" y="5733728"/>
            <a:ext cx="601648" cy="2617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8350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2125" y="4653552"/>
            <a:ext cx="999059" cy="416916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3733" y="4119363"/>
            <a:ext cx="999059" cy="416916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781869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AEE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成语辨析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3AB54A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3AB54A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3AB54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不堪设想</a:t>
            </a:r>
            <a:r>
              <a:rPr lang="en-US" altLang="zh-CN" b="1">
                <a:solidFill>
                  <a:srgbClr val="3AB54A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 b="1">
                <a:solidFill>
                  <a:srgbClr val="3AB54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危如累卵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不堪设想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：事情的结果不能想象，指会发展到很坏或很危险的地步。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危如累卵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：形容形势极其危险，如同摞起来的蛋，随时都有倒下来摔碎的可能。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相同点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二者都有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情况非常危险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的意思。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不同点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不堪设想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侧重于表现结果的难以想象；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危如累卵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更强调情况危险的程度之重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教材晒清单.EPS" descr="id:2147488590;FounderCES"/>
          <p:cNvPicPr/>
          <p:nvPr/>
        </p:nvPicPr>
        <p:blipFill>
          <a:blip r:embed="rId3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579794" y="764704"/>
            <a:ext cx="5035692" cy="484818"/>
          </a:xfrm>
          <a:prstGeom prst="rect">
            <a:avLst/>
          </a:prstGeom>
        </p:spPr>
      </p:pic>
      <p:pic>
        <p:nvPicPr>
          <p:cNvPr id="4" name="21XBS1.EPS" descr="id:2147488597;FounderCES"/>
          <p:cNvPicPr/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47911" y="1329398"/>
            <a:ext cx="2016224" cy="3714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398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781869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EB626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EB6262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EB6262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名人名言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泸定深峡战敌顽，铁索强渡红旗传。壮士悲歌垂千古，新桥落成万世欢。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r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——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叶介吾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那管寒烟照柳条，歼仇灭敌怒火烧。红军遗迹今犹在，莫忘英雄夺险桥。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r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——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魏传统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长征是锻炼以后中国领导人的熔炉。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——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安东尼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英国评论家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毫无疑问，长征是人类历史上一个伟大的业绩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——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王安娜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德国友人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</a:p>
        </p:txBody>
      </p:sp>
      <p:pic>
        <p:nvPicPr>
          <p:cNvPr id="3" name="素养养成记.EPS" descr="id:2147488668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759359" y="755651"/>
            <a:ext cx="4671695" cy="485775"/>
          </a:xfrm>
          <a:prstGeom prst="rect">
            <a:avLst/>
          </a:prstGeom>
        </p:spPr>
      </p:pic>
      <p:pic>
        <p:nvPicPr>
          <p:cNvPr id="4" name="21XBS8.EPS" descr="id:2147488675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42748" y="1349821"/>
            <a:ext cx="2015490" cy="370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5677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长征是历史纪录上的第一次，长征是宣言书，长征是宣传队，长征是播种机。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r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——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毛泽东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长征这一人类历史上的伟大壮举，留给我们最可宝贵的精神财富，就是中国共产党人和红军将士用生命和热血铸就的伟大长征精神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——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习近平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它不是一般意义上的行军，不是战役，也不是胜利。它是一曲人类求生存的凯歌。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——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哈里森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美国记者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15470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EB626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EB6262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EB6262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名家故事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ctr" hangingPunct="0">
              <a:spcAft>
                <a:spcPts val="0"/>
              </a:spcAft>
            </a:pPr>
            <a:r>
              <a:rPr lang="zh-CN" altLang="zh-CN" b="1">
                <a:solidFill>
                  <a:srgbClr val="F7931D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半碗青稞面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30555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在荒无人烟的草地上，红军战士只有可怜的一点青稞面做干粮。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30555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周恩来和战士们一样，绝不多吃一点青稞面，还教育战士们，为了能走出草地北上抗日，一定要特别爱惜粮食。战士们听了他的话，都把仅有的青稞面装在粮袋里，拴在腰上。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30555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青稞面越来越少了，战士们只能用一点青稞面掺在野菜里煮汤喝。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35522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524315"/>
          </a:xfrm>
        </p:spPr>
        <p:txBody>
          <a:bodyPr/>
          <a:lstStyle/>
          <a:p>
            <a:pPr indent="630555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战士吴开生的青稞面吃完了，已经饿了两天，周恩来知道后，就让警卫员把自己省下的青稞面给吴开生两碗。他看着吴开生蜡黄的脸，语重心长地说：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这是革</a:t>
            </a:r>
            <a:r>
              <a:rPr lang="zh-CN" altLang="zh-CN" b="1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命呀！</a:t>
            </a:r>
            <a:r>
              <a:rPr lang="en-US" altLang="zh-CN" b="1" spc="-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吴开生流着眼泪说：</a:t>
            </a:r>
            <a:r>
              <a:rPr lang="en-US" altLang="zh-CN" b="1" spc="-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我只要有一口气，就要跟您走出草地，革命到底！</a:t>
            </a:r>
            <a:r>
              <a:rPr lang="en-US" altLang="zh-CN" b="1" spc="-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050" spc="-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30555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这天晚上又是狂风暴雨，用被单做成的帐篷自然挡不住风雨的袭击。战士们都淋成了落汤鸡。周恩来命令战士们都到他作为办公室的帐篷里去休息。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30555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大家怕影响他工作，都不肯去。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30555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他冒着大雨亲自来了，说：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你们不去，我心不安。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周恩来的话像火一样烤暖了战士们的心。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70100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783610"/>
            <a:ext cx="11485848" cy="2308324"/>
          </a:xfrm>
        </p:spPr>
        <p:txBody>
          <a:bodyPr/>
          <a:lstStyle/>
          <a:p>
            <a:pPr algn="ctr" hangingPunct="0">
              <a:spcAft>
                <a:spcPts val="0"/>
              </a:spcAft>
            </a:pPr>
            <a:r>
              <a:rPr lang="zh-CN" altLang="zh-CN" b="1">
                <a:solidFill>
                  <a:srgbClr val="F7931D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彭雪枫击毙心爱犬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30555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新四军第四师在淮北与日军战斗中，曾缴获一只军犬。本来战士们打算杀掉这条军犬，给大家改善一下生活。起初，彭雪枫也表示同意，后来，他看到这条狗虽然凶悍，但很机敏，经过训练很驯服听话，便建议留下它为部队作战起点作用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素材运用.EPS" descr="id:2147488682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78582" y="752492"/>
            <a:ext cx="2015490" cy="388620"/>
          </a:xfrm>
          <a:prstGeom prst="rect">
            <a:avLst/>
          </a:prstGeom>
        </p:spPr>
      </p:pic>
      <p:grpSp>
        <p:nvGrpSpPr>
          <p:cNvPr id="8" name="组合 7"/>
          <p:cNvGrpSpPr/>
          <p:nvPr/>
        </p:nvGrpSpPr>
        <p:grpSpPr>
          <a:xfrm>
            <a:off x="478582" y="1248196"/>
            <a:ext cx="872415" cy="461665"/>
            <a:chOff x="342748" y="1248196"/>
            <a:chExt cx="872415" cy="461665"/>
          </a:xfrm>
        </p:grpSpPr>
        <p:pic>
          <p:nvPicPr>
            <p:cNvPr id="7" name="BS25.EPS" descr="id:2147488689;FounderCES"/>
            <p:cNvPicPr/>
            <p:nvPr/>
          </p:nvPicPr>
          <p:blipFill>
            <a:blip r:embed="rId3"/>
            <a:stretch>
              <a:fillRect/>
            </a:stretch>
          </p:blipFill>
          <p:spPr>
            <a:xfrm>
              <a:off x="342748" y="1277813"/>
              <a:ext cx="872415" cy="395605"/>
            </a:xfrm>
            <a:prstGeom prst="rect">
              <a:avLst/>
            </a:prstGeom>
          </p:spPr>
        </p:pic>
        <p:sp>
          <p:nvSpPr>
            <p:cNvPr id="6" name="矩形 5"/>
            <p:cNvSpPr/>
            <p:nvPr/>
          </p:nvSpPr>
          <p:spPr>
            <a:xfrm>
              <a:off x="342748" y="1248196"/>
              <a:ext cx="803425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zh-CN" sz="2400" smtClean="0">
                  <a:solidFill>
                    <a:schemeClr val="bg1"/>
                  </a:solidFill>
                  <a:ea typeface="黑体" panose="02010609060101010101" pitchFamily="49" charset="-122"/>
                  <a:cs typeface="Times New Roman" panose="02020603050405020304" pitchFamily="18" charset="0"/>
                </a:rPr>
                <a:t>素材</a:t>
              </a:r>
              <a:endParaRPr lang="zh-CN" altLang="en-US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43170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78313"/>
          </a:xfrm>
        </p:spPr>
        <p:txBody>
          <a:bodyPr/>
          <a:lstStyle/>
          <a:p>
            <a:pPr indent="630555"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1941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月，第四师师部驻扎于洪泽湖边的大王庄后，这条狗也跟随主人来到这里。这条狗特别听彭雪枫的话，在彭雪枫面前显得十分老实。可是当彭雪枫外出后，它便一改温驯、服帖的脾气，挣脱绳子在村子里到处乱窜，有时野性发作，嗷嗷怪叫，闹得四邻不安，不少老乡家的鸡、鸭被它咬伤咬死。特别是小孩子见了它，更是害怕。群众的不满情绪，很快传到了彭雪枫的耳朵里，彭雪枫很生气，但又有点舍不得打死这条军犬。于是，他就叫侦察员严加调教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30555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然而，这条狗野性难改，过了一段时间，老毛病又犯了。一天，一位老大娘找到彭雪枫，说她家的小鸡被狗吃了。这条狗一次又一次地侵害老乡的利益，终于使彭雪枫决心忍痛割爱，击毙它。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41016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indent="630555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看到彭雪枫拔出枪要击毙狗，警卫员急忙上前劝阻：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已经赔老乡的钱了，还要杀狗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还没等警卫员说完，枪一响，那狗便倒在了血泊里。彭雪枫收起枪，对警卫员说：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这狗我虽然很喜欢，但它屡屡违反纪律，影响我们的军民关系，这是不能容忍的。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30555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当乡亲们知道彭雪枫为了群众的利益，击毙了自己心爱的军犬，都对彭雪枫的高尚无私敬佩不已。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ED028C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适用话题</a:t>
            </a:r>
            <a:r>
              <a:rPr lang="zh-CN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责任与担当</a:t>
            </a:r>
            <a:r>
              <a:rPr lang="en-US" altLang="zh-CN" b="1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b="1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纪律与情感</a:t>
            </a:r>
            <a:r>
              <a:rPr lang="en-US" altLang="zh-CN" b="1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等。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154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4680" y="869950"/>
            <a:ext cx="1296144" cy="416916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238241"/>
          </a:xfrm>
        </p:spPr>
        <p:txBody>
          <a:bodyPr/>
          <a:lstStyle/>
          <a:p>
            <a:pPr lvl="0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即境活用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两个凡是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一出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就引起了有识之士的高度警觉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这是一个危险的信号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一旦这种思潮成为主流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后果</a:t>
            </a:r>
            <a:r>
              <a:rPr lang="zh-CN" altLang="zh-CN" b="1" u="sng">
                <a:solidFill>
                  <a:srgbClr val="00A54F"/>
                </a:solidFill>
                <a:uFill>
                  <a:solidFill>
                    <a:srgbClr val="00A54F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不堪设想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日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降雨如注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洪水滔滔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位于黄土山沟中的大宁县向阳社区永和圪洞居民区</a:t>
            </a:r>
            <a:r>
              <a:rPr lang="zh-CN" altLang="zh-CN" b="1" u="sng">
                <a:solidFill>
                  <a:srgbClr val="00A54F"/>
                </a:solidFill>
                <a:uFill>
                  <a:solidFill>
                    <a:srgbClr val="00A54F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危如累卵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随时有房屋坍塌和发生泥石流的风险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b="1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94659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4680" y="4173265"/>
            <a:ext cx="1296144" cy="416916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2125" y="3080987"/>
            <a:ext cx="999059" cy="416916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3733" y="2546798"/>
            <a:ext cx="999059" cy="416916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632311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3AB54A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3AB54A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3AB54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熙熙攘攘</a:t>
            </a:r>
            <a:r>
              <a:rPr lang="en-US" altLang="zh-CN" b="1">
                <a:solidFill>
                  <a:srgbClr val="3AB54A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 b="1">
                <a:solidFill>
                  <a:srgbClr val="3AB54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络绎不绝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熙熙攘攘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：形容人来人往，非常热闹。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络绎不绝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：形容行人、车马、船只等来往频繁，连续不断。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相同点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二者都有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来来往往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的意思。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不同点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熙熙攘攘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形容人来人往，非常热闹。一般只形容人。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络绎不绝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形容往来不断，前后相接。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即境活用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春节将至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太原站探亲流、务工流等客流相互叠加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客流量大幅上涨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进出站口旅客川流不息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u="sng">
                <a:solidFill>
                  <a:srgbClr val="00A54F"/>
                </a:solidFill>
                <a:uFill>
                  <a:solidFill>
                    <a:srgbClr val="00A54F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熙熙攘攘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河北省保定市高阳县贺家庄村沛丰家庭农场的大棚里格外热闹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从春节开始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前来采摘草莓、赏桃花的游客</a:t>
            </a:r>
            <a:r>
              <a:rPr lang="zh-CN" altLang="zh-CN" b="1" u="sng">
                <a:solidFill>
                  <a:srgbClr val="00A54F"/>
                </a:solidFill>
                <a:uFill>
                  <a:solidFill>
                    <a:srgbClr val="00A54F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络绎不绝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90945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524315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AEE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词语积累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EE3E35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EE3E35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EE3E35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拍手称快</a:t>
            </a:r>
            <a:r>
              <a:rPr lang="zh-CN" altLang="zh-CN" b="1">
                <a:solidFill>
                  <a:srgbClr val="EE3E35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拍着手喊痛快，多指仇恨得到消除。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EE3E35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EE3E35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EE3E35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长途跋涉</a:t>
            </a:r>
            <a:r>
              <a:rPr lang="zh-CN" altLang="zh-CN" b="1">
                <a:solidFill>
                  <a:srgbClr val="EE3E35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远距离的翻山渡水。形容路途遥远，行路辛苦。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EE3E35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>
                <a:solidFill>
                  <a:srgbClr val="EE3E35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EE3E35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运筹帷幄</a:t>
            </a:r>
            <a:r>
              <a:rPr lang="zh-CN" altLang="zh-CN" b="1">
                <a:solidFill>
                  <a:srgbClr val="EE3E35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在后方决定作战策略，泛指筹划决策。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EE3E35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b="1">
                <a:solidFill>
                  <a:srgbClr val="EE3E35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EE3E35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翻天覆地</a:t>
            </a:r>
            <a:r>
              <a:rPr lang="zh-CN" altLang="zh-CN" b="1">
                <a:solidFill>
                  <a:srgbClr val="EE3E35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形容变化巨大而彻底；形容闹得很凶。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EE3E35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b="1">
                <a:solidFill>
                  <a:srgbClr val="EE3E35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EE3E35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艰苦卓绝</a:t>
            </a:r>
            <a:r>
              <a:rPr lang="zh-CN" altLang="zh-CN" b="1">
                <a:solidFill>
                  <a:srgbClr val="EE3E35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形容斗争十分艰苦，超出寻常。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dist" hangingPunct="0">
              <a:spcAft>
                <a:spcPts val="0"/>
              </a:spcAft>
            </a:pPr>
            <a:r>
              <a:rPr lang="en-US" altLang="zh-CN" b="1">
                <a:solidFill>
                  <a:srgbClr val="EE3E35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b="1">
                <a:solidFill>
                  <a:srgbClr val="EE3E35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EE3E35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来龙去脉</a:t>
            </a:r>
            <a:r>
              <a:rPr lang="zh-CN" altLang="zh-CN" b="1">
                <a:solidFill>
                  <a:srgbClr val="EE3E35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山形地势像龙一样连贯着。后来比喻人、物的来历或事情的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前因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后果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4229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4680" y="869950"/>
            <a:ext cx="1296144" cy="416916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即境活用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看到一场前所未见的整治行动正在强力推进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百姓为之</a:t>
            </a:r>
            <a:r>
              <a:rPr lang="zh-CN" altLang="zh-CN" b="1" u="sng">
                <a:solidFill>
                  <a:srgbClr val="00A54F"/>
                </a:solidFill>
                <a:uFill>
                  <a:solidFill>
                    <a:srgbClr val="00A54F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拍手称快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爱心是沙漠中的一片绿洲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使</a:t>
            </a:r>
            <a:r>
              <a:rPr lang="zh-CN" altLang="zh-CN" b="1" u="sng">
                <a:solidFill>
                  <a:srgbClr val="00A54F"/>
                </a:solidFill>
                <a:uFill>
                  <a:solidFill>
                    <a:srgbClr val="00A54F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长途跋涉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的旅者得到心灵的片刻休憩。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要是没有孔明的</a:t>
            </a:r>
            <a:r>
              <a:rPr lang="zh-CN" altLang="zh-CN" b="1" u="sng">
                <a:solidFill>
                  <a:srgbClr val="00A54F"/>
                </a:solidFill>
                <a:uFill>
                  <a:solidFill>
                    <a:srgbClr val="00A54F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运筹帷幄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刘备哪来挣得三分天下的机会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我们的生活环境、文化氛围、科技发展都在不断地发生着</a:t>
            </a:r>
            <a:r>
              <a:rPr lang="zh-CN" altLang="zh-CN" b="1" u="sng">
                <a:solidFill>
                  <a:srgbClr val="00A54F"/>
                </a:solidFill>
                <a:uFill>
                  <a:solidFill>
                    <a:srgbClr val="00A54F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翻天覆地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的变化。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在长夜难明的岁月里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中国共产党领导劳苦大众进行了</a:t>
            </a:r>
            <a:r>
              <a:rPr lang="zh-CN" altLang="zh-CN" b="1" u="sng">
                <a:solidFill>
                  <a:srgbClr val="00A54F"/>
                </a:solidFill>
                <a:uFill>
                  <a:solidFill>
                    <a:srgbClr val="00A54F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艰苦卓绝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的斗争。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经过旁敲侧击的打听后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这件事的</a:t>
            </a:r>
            <a:r>
              <a:rPr lang="zh-CN" altLang="zh-CN" b="1" u="sng">
                <a:solidFill>
                  <a:srgbClr val="00A54F"/>
                </a:solidFill>
                <a:uFill>
                  <a:solidFill>
                    <a:srgbClr val="00A54F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来龙去脉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总算弄清楚了。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31233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990581"/>
            <a:ext cx="11485848" cy="4598567"/>
          </a:xfrm>
        </p:spPr>
        <p:txBody>
          <a:bodyPr/>
          <a:lstStyle/>
          <a:p>
            <a:pPr algn="ctr" hangingPunct="0">
              <a:spcAft>
                <a:spcPts val="0"/>
              </a:spcAft>
            </a:pPr>
            <a:r>
              <a:rPr lang="zh-CN" altLang="zh-CN" sz="2200" b="1">
                <a:solidFill>
                  <a:srgbClr val="F7931D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《长征胜利万岁》</a:t>
            </a:r>
            <a:endParaRPr lang="zh-CN" altLang="zh-CN" sz="2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30555" hangingPunct="0">
              <a:spcAft>
                <a:spcPts val="0"/>
              </a:spcAft>
            </a:pPr>
            <a:r>
              <a:rPr lang="en-US" altLang="zh-CN" sz="22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1930</a:t>
            </a:r>
            <a:r>
              <a:rPr lang="zh-CN" altLang="zh-CN" sz="22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年到</a:t>
            </a:r>
            <a:r>
              <a:rPr lang="en-US" altLang="zh-CN" sz="22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1933</a:t>
            </a:r>
            <a:r>
              <a:rPr lang="zh-CN" altLang="zh-CN" sz="22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年，在毛泽东同志正确路线的指引下，红军取得了四次反</a:t>
            </a:r>
            <a:r>
              <a:rPr lang="en-US" altLang="zh-CN" sz="22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2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围剿</a:t>
            </a:r>
            <a:r>
              <a:rPr lang="en-US" altLang="zh-CN" sz="22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2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的伟大胜利。然而由于王明的错误路线排斥了毛泽东同志的正确领导，第五次反</a:t>
            </a:r>
            <a:r>
              <a:rPr lang="en-US" altLang="zh-CN" sz="22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2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围剿</a:t>
            </a:r>
            <a:r>
              <a:rPr lang="en-US" altLang="zh-CN" sz="22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2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失败。</a:t>
            </a:r>
            <a:r>
              <a:rPr lang="en-US" altLang="zh-CN" sz="22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1934</a:t>
            </a:r>
            <a:r>
              <a:rPr lang="zh-CN" altLang="zh-CN" sz="22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</a:t>
            </a:r>
            <a:r>
              <a:rPr lang="en-US" altLang="zh-CN" sz="22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sz="22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月，中央主力红军为摆脱国民党军队的包围追击，被迫实行战略性转移，退出中央根据地，进行长征。红军共进行了</a:t>
            </a:r>
            <a:r>
              <a:rPr lang="en-US" altLang="zh-CN" sz="22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600</a:t>
            </a:r>
            <a:r>
              <a:rPr lang="zh-CN" altLang="zh-CN" sz="22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余次战役战斗，攻占</a:t>
            </a:r>
            <a:r>
              <a:rPr lang="en-US" altLang="zh-CN" sz="22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700</a:t>
            </a:r>
            <a:r>
              <a:rPr lang="zh-CN" altLang="zh-CN" sz="22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多座县城，牺牲了营以上干部</a:t>
            </a:r>
            <a:r>
              <a:rPr lang="en-US" altLang="zh-CN" sz="22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430</a:t>
            </a:r>
            <a:r>
              <a:rPr lang="zh-CN" altLang="zh-CN" sz="22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余人，共击溃国民党军队数百个团。</a:t>
            </a:r>
            <a:r>
              <a:rPr lang="zh-CN" altLang="zh-CN" sz="2200" b="1" u="wavy">
                <a:solidFill>
                  <a:srgbClr val="000000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红一方面军于</a:t>
            </a:r>
            <a:r>
              <a:rPr lang="en-US" altLang="zh-CN" sz="2200" b="1" u="wavy">
                <a:solidFill>
                  <a:srgbClr val="000000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1935</a:t>
            </a:r>
            <a:r>
              <a:rPr lang="zh-CN" altLang="zh-CN" sz="2200" b="1" u="wavy">
                <a:solidFill>
                  <a:srgbClr val="000000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</a:t>
            </a:r>
            <a:r>
              <a:rPr lang="en-US" altLang="zh-CN" sz="2200" b="1" u="wavy">
                <a:solidFill>
                  <a:srgbClr val="000000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sz="2200" b="1" u="wavy">
                <a:solidFill>
                  <a:srgbClr val="000000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月到达陕北革命根据地，与陕北红军胜利会师。</a:t>
            </a:r>
            <a:r>
              <a:rPr lang="en-US" altLang="zh-CN" sz="2200" b="1" u="wavy">
                <a:solidFill>
                  <a:srgbClr val="000000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1936</a:t>
            </a:r>
            <a:r>
              <a:rPr lang="zh-CN" altLang="zh-CN" sz="2200" b="1" u="wavy">
                <a:solidFill>
                  <a:srgbClr val="000000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</a:t>
            </a:r>
            <a:r>
              <a:rPr lang="en-US" altLang="zh-CN" sz="2200" b="1" u="wavy">
                <a:solidFill>
                  <a:srgbClr val="000000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sz="2200" b="1" u="wavy">
                <a:solidFill>
                  <a:srgbClr val="000000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月，红二、四方面军到达甘肃会宁地区，同红一方面军会师。红军三大主力会师，标志着万里长征的胜利结束。</a:t>
            </a:r>
            <a:r>
              <a:rPr lang="zh-CN" altLang="zh-CN" sz="22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本文就是长征的重要参与者杨成武将军对</a:t>
            </a:r>
            <a:r>
              <a:rPr lang="en-US" altLang="zh-CN" sz="22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1935</a:t>
            </a:r>
            <a:r>
              <a:rPr lang="zh-CN" altLang="zh-CN" sz="22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</a:t>
            </a:r>
            <a:r>
              <a:rPr lang="en-US" altLang="zh-CN" sz="22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sz="22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月红军胜利到达吴起镇后发生的一些事情的回忆，记录了他的所思、所想、所感</a:t>
            </a:r>
            <a:r>
              <a:rPr lang="zh-CN" altLang="zh-CN" sz="2200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2200" b="1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相关链接.EPS" descr="id:2147488604;FounderCES"/>
          <p:cNvPicPr/>
          <p:nvPr/>
        </p:nvPicPr>
        <p:blipFill>
          <a:blip r:embed="rId2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78582" y="840694"/>
            <a:ext cx="2015490" cy="388620"/>
          </a:xfrm>
          <a:prstGeom prst="rect">
            <a:avLst/>
          </a:prstGeom>
        </p:spPr>
      </p:pic>
      <p:grpSp>
        <p:nvGrpSpPr>
          <p:cNvPr id="10" name="组合 9"/>
          <p:cNvGrpSpPr/>
          <p:nvPr/>
        </p:nvGrpSpPr>
        <p:grpSpPr>
          <a:xfrm>
            <a:off x="478583" y="1470660"/>
            <a:ext cx="1460162" cy="461665"/>
            <a:chOff x="345811" y="1394670"/>
            <a:chExt cx="1460162" cy="461665"/>
          </a:xfrm>
        </p:grpSpPr>
        <p:pic>
          <p:nvPicPr>
            <p:cNvPr id="4" name="BS23A.EPS" descr="id:2147488611;FounderCES"/>
            <p:cNvPicPr/>
            <p:nvPr/>
          </p:nvPicPr>
          <p:blipFill>
            <a:blip r:embed="rId3"/>
            <a:stretch>
              <a:fillRect/>
            </a:stretch>
          </p:blipFill>
          <p:spPr>
            <a:xfrm>
              <a:off x="345811" y="1412776"/>
              <a:ext cx="1460162" cy="432048"/>
            </a:xfrm>
            <a:prstGeom prst="rect">
              <a:avLst/>
            </a:prstGeom>
          </p:spPr>
        </p:pic>
        <p:sp>
          <p:nvSpPr>
            <p:cNvPr id="9" name="矩形 8"/>
            <p:cNvSpPr/>
            <p:nvPr/>
          </p:nvSpPr>
          <p:spPr>
            <a:xfrm>
              <a:off x="354863" y="1394670"/>
              <a:ext cx="1422184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zh-CN" sz="2400">
                  <a:solidFill>
                    <a:srgbClr val="000000"/>
                  </a:solidFill>
                  <a:ea typeface="黑体" panose="02010609060101010101" pitchFamily="49" charset="-122"/>
                  <a:cs typeface="Times New Roman" panose="02020603050405020304" pitchFamily="18" charset="0"/>
                </a:rPr>
                <a:t>背景解读</a:t>
              </a:r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673425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632311"/>
          </a:xfrm>
        </p:spPr>
        <p:txBody>
          <a:bodyPr/>
          <a:lstStyle/>
          <a:p>
            <a:pPr algn="ctr" hangingPunct="0">
              <a:spcAft>
                <a:spcPts val="0"/>
              </a:spcAft>
            </a:pPr>
            <a:r>
              <a:rPr lang="zh-CN" altLang="zh-CN" b="1">
                <a:solidFill>
                  <a:srgbClr val="F7931D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《大战中的插曲》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30555" hangingPunct="0">
              <a:spcAft>
                <a:spcPts val="0"/>
              </a:spcAft>
            </a:pPr>
            <a:r>
              <a:rPr lang="en-US" altLang="zh-CN" b="1" u="wavy">
                <a:solidFill>
                  <a:srgbClr val="000000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1940</a:t>
            </a:r>
            <a:r>
              <a:rPr lang="zh-CN" altLang="zh-CN" b="1" u="wavy">
                <a:solidFill>
                  <a:srgbClr val="000000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</a:t>
            </a:r>
            <a:r>
              <a:rPr lang="en-US" altLang="zh-CN" b="1" u="wavy">
                <a:solidFill>
                  <a:srgbClr val="000000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b="1" u="wavy">
                <a:solidFill>
                  <a:srgbClr val="000000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月至</a:t>
            </a:r>
            <a:r>
              <a:rPr lang="en-US" altLang="zh-CN" b="1" u="wavy">
                <a:solidFill>
                  <a:srgbClr val="000000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1941</a:t>
            </a:r>
            <a:r>
              <a:rPr lang="zh-CN" altLang="zh-CN" b="1" u="wavy">
                <a:solidFill>
                  <a:srgbClr val="000000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</a:t>
            </a:r>
            <a:r>
              <a:rPr lang="en-US" altLang="zh-CN" b="1" u="wavy">
                <a:solidFill>
                  <a:srgbClr val="000000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 u="wavy">
                <a:solidFill>
                  <a:srgbClr val="000000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月，八路军在华北地区向侵华日军发动了规模庞大的百团大战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，华北敌后战场数十万军民与日本侵略者浴血奋战。百团大战消灭敌伪日寇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万余人，对日军的打击是沉重的。八路军粉碎了日军的报复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扫荡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在百团大战第一阶段，晋察冀军区三团一营奉命进攻井陉煤矿。战斗结束后，井陉火车站的日本副站长和妻子在战斗中死亡，留下两个女儿。虽然日本人发动侵华战争，造成中国人的重大伤亡，无数家庭妻离子散，穷凶极恶的日军甚至连小孩子都不放过，但中国军民面对两个日本幼儿，绝不可能像日军一样残忍。最终这两个孩子被八路军战士救起。聂荣臻元帅听说后，随即下令将两个孩子送到晋察冀军区指挥部，自己细心照顾两个日本孤儿。待她们情况稳定后，将她们送交给日军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2002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40768"/>
            <a:ext cx="11485848" cy="3970318"/>
          </a:xfrm>
        </p:spPr>
        <p:txBody>
          <a:bodyPr/>
          <a:lstStyle/>
          <a:p>
            <a:pPr algn="ctr" hangingPunct="0">
              <a:spcAft>
                <a:spcPts val="0"/>
              </a:spcAft>
            </a:pPr>
            <a:r>
              <a:rPr lang="zh-CN" altLang="zh-CN" b="1">
                <a:solidFill>
                  <a:srgbClr val="F7931D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回　忆　录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30555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回忆录共有两种形式：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b="1" u="dbl">
                <a:solidFill>
                  <a:srgbClr val="000000"/>
                </a:solidFill>
                <a:uFill>
                  <a:solidFill>
                    <a:srgbClr val="00A54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关于一系列事件的记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录，通常由参与者所写，一般不拘于形式，内容也未必完备；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一种是</a:t>
            </a:r>
            <a:r>
              <a:rPr lang="zh-CN" altLang="zh-CN" b="1" u="dbl">
                <a:solidFill>
                  <a:srgbClr val="000000"/>
                </a:solidFill>
                <a:uFill>
                  <a:solidFill>
                    <a:srgbClr val="00A54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自传体描述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，其口吻常闲逸而亲切，记述的焦点通常在作者所知的人物、事件或时代上。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30555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在西方，很早就出现了回忆录这种文体。公元前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世纪，古希腊哲学家苏格拉底的学生克塞诺封写了一本书，比较完整而忠实地记载了苏格拉底的言论和经历，书名就叫《回忆录》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406574" y="879103"/>
            <a:ext cx="1460162" cy="461665"/>
            <a:chOff x="345811" y="1394670"/>
            <a:chExt cx="1460162" cy="461665"/>
          </a:xfrm>
        </p:grpSpPr>
        <p:pic>
          <p:nvPicPr>
            <p:cNvPr id="7" name="BS23A.EPS" descr="id:2147488611;FounderCES"/>
            <p:cNvPicPr/>
            <p:nvPr/>
          </p:nvPicPr>
          <p:blipFill>
            <a:blip r:embed="rId2"/>
            <a:stretch>
              <a:fillRect/>
            </a:stretch>
          </p:blipFill>
          <p:spPr>
            <a:xfrm>
              <a:off x="345811" y="1412776"/>
              <a:ext cx="1460162" cy="432048"/>
            </a:xfrm>
            <a:prstGeom prst="rect">
              <a:avLst/>
            </a:prstGeom>
          </p:spPr>
        </p:pic>
        <p:sp>
          <p:nvSpPr>
            <p:cNvPr id="8" name="矩形 7"/>
            <p:cNvSpPr/>
            <p:nvPr/>
          </p:nvSpPr>
          <p:spPr>
            <a:xfrm>
              <a:off x="354863" y="1394670"/>
              <a:ext cx="1422184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400">
                  <a:solidFill>
                    <a:srgbClr val="000000"/>
                  </a:solidFill>
                  <a:ea typeface="黑体" panose="02010609060101010101" pitchFamily="49" charset="-122"/>
                  <a:cs typeface="Times New Roman" panose="02020603050405020304" pitchFamily="18" charset="0"/>
                </a:rPr>
                <a:t>文学常识</a:t>
              </a:r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429064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175</TotalTime>
  <Words>3102</Words>
  <Application>Microsoft Office PowerPoint</Application>
  <PresentationFormat>自定义</PresentationFormat>
  <Paragraphs>128</Paragraphs>
  <Slides>26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26</vt:i4>
      </vt:variant>
    </vt:vector>
  </HeadingPairs>
  <TitlesOfParts>
    <vt:vector size="36" baseType="lpstr">
      <vt:lpstr>仿宋</vt:lpstr>
      <vt:lpstr>黑体</vt:lpstr>
      <vt:lpstr>楷体</vt:lpstr>
      <vt:lpstr>宋体</vt:lpstr>
      <vt:lpstr>微软雅黑</vt:lpstr>
      <vt:lpstr>Arial</vt:lpstr>
      <vt:lpstr>Calibri</vt:lpstr>
      <vt:lpstr>Segoe UI Symbol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380</cp:revision>
  <dcterms:created xsi:type="dcterms:W3CDTF">2020-11-06T05:24:00Z</dcterms:created>
  <dcterms:modified xsi:type="dcterms:W3CDTF">2025-06-24T14:25:21Z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